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14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70C8-2968-47AF-B1F7-0430A46987B8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59DA-EDAB-4614-8BBD-9B7EE003A7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21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Activity</a:t>
            </a:r>
          </a:p>
          <a:p>
            <a:r>
              <a:rPr lang="en-AU" dirty="0" smtClean="0"/>
              <a:t>Have them number</a:t>
            </a:r>
            <a:r>
              <a:rPr lang="en-AU" baseline="0" dirty="0" smtClean="0"/>
              <a:t> off using the “Raise Hand’ tool – leave your hand 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Demonstrate how to use the Laser pointer.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Ask participants to select the second icon down to expand the menu.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Select a pointer of choice.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Go to their corresponding number on the whiteboard screen.</a:t>
            </a:r>
          </a:p>
          <a:p>
            <a:r>
              <a:rPr lang="en-AU" dirty="0" smtClean="0"/>
              <a:t>Hold left mouse down and circle your number.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0232-54D9-4A29-910A-03D6E3F16DB1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2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Activity</a:t>
            </a:r>
          </a:p>
          <a:p>
            <a:endParaRPr lang="en-AU" dirty="0" smtClean="0"/>
          </a:p>
          <a:p>
            <a:r>
              <a:rPr lang="en-AU" dirty="0" smtClean="0"/>
              <a:t>ClipArt tool – last icon.</a:t>
            </a:r>
          </a:p>
          <a:p>
            <a:r>
              <a:rPr lang="en-AU" dirty="0" smtClean="0"/>
              <a:t>Go to Common Symbols</a:t>
            </a:r>
            <a:r>
              <a:rPr lang="en-AU" baseline="0" dirty="0" smtClean="0"/>
              <a:t> and choose an icon and fill out the squares.</a:t>
            </a:r>
          </a:p>
          <a:p>
            <a:r>
              <a:rPr lang="en-AU" baseline="0" dirty="0" smtClean="0"/>
              <a:t>Use the selector tool to resize the icons to fill the square.</a:t>
            </a:r>
          </a:p>
          <a:p>
            <a:r>
              <a:rPr lang="en-AU" baseline="0" dirty="0" smtClean="0"/>
              <a:t>Using the selector tool delete your icons.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0232-54D9-4A29-910A-03D6E3F16DB1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5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Activity</a:t>
            </a:r>
          </a:p>
          <a:p>
            <a:endParaRPr lang="en-AU" dirty="0" smtClean="0"/>
          </a:p>
          <a:p>
            <a:r>
              <a:rPr lang="en-AU" dirty="0" smtClean="0"/>
              <a:t>Using the highlighter tool, find the words in the grid.</a:t>
            </a:r>
          </a:p>
          <a:p>
            <a:r>
              <a:rPr lang="en-AU" dirty="0" smtClean="0"/>
              <a:t>It doesn't matter if they are highlighting more than once, use different colours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0232-54D9-4A29-910A-03D6E3F16DB1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6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Activity</a:t>
            </a:r>
          </a:p>
          <a:p>
            <a:endParaRPr lang="en-AU" dirty="0" smtClean="0"/>
          </a:p>
          <a:p>
            <a:r>
              <a:rPr lang="en-AU" baseline="0" dirty="0" smtClean="0"/>
              <a:t>Leave hand up.</a:t>
            </a:r>
          </a:p>
          <a:p>
            <a:r>
              <a:rPr lang="en-AU" baseline="0" dirty="0" smtClean="0"/>
              <a:t>Demonstrate.</a:t>
            </a:r>
          </a:p>
          <a:p>
            <a:endParaRPr lang="en-AU" dirty="0" smtClean="0"/>
          </a:p>
          <a:p>
            <a:r>
              <a:rPr lang="en-AU" dirty="0" smtClean="0"/>
              <a:t>Using the Fill shape tool – fill</a:t>
            </a:r>
            <a:r>
              <a:rPr lang="en-AU" baseline="0" dirty="0" smtClean="0"/>
              <a:t> over your number</a:t>
            </a:r>
          </a:p>
          <a:p>
            <a:r>
              <a:rPr lang="en-AU" baseline="0" dirty="0" smtClean="0"/>
              <a:t>Click on object then change the colour.</a:t>
            </a:r>
          </a:p>
          <a:p>
            <a:endParaRPr lang="en-AU" baseline="0" dirty="0" smtClean="0"/>
          </a:p>
          <a:p>
            <a:r>
              <a:rPr lang="en-AU" baseline="0" dirty="0" smtClean="0"/>
              <a:t>HANDS DOWN after this activity…</a:t>
            </a:r>
          </a:p>
          <a:p>
            <a:r>
              <a:rPr lang="en-AU" baseline="0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0232-54D9-4A29-910A-03D6E3F16DB1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9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Activity</a:t>
            </a:r>
          </a:p>
          <a:p>
            <a:endParaRPr lang="en-AU" dirty="0" smtClean="0"/>
          </a:p>
          <a:p>
            <a:r>
              <a:rPr lang="en-AU" b="1" dirty="0" smtClean="0"/>
              <a:t>Polling</a:t>
            </a:r>
          </a:p>
          <a:p>
            <a:endParaRPr lang="en-AU" dirty="0" smtClean="0"/>
          </a:p>
          <a:p>
            <a:r>
              <a:rPr lang="en-AU" dirty="0" smtClean="0"/>
              <a:t>How</a:t>
            </a:r>
            <a:r>
              <a:rPr lang="en-AU" baseline="0" dirty="0" smtClean="0"/>
              <a:t> to use </a:t>
            </a:r>
            <a:r>
              <a:rPr lang="en-AU" dirty="0" smtClean="0"/>
              <a:t>the polling tool to participate in a poll.</a:t>
            </a:r>
          </a:p>
          <a:p>
            <a:endParaRPr lang="en-AU" dirty="0" smtClean="0"/>
          </a:p>
          <a:p>
            <a:r>
              <a:rPr lang="en-AU" dirty="0" smtClean="0"/>
              <a:t>Ask each question</a:t>
            </a:r>
            <a:r>
              <a:rPr lang="en-AU" baseline="0" dirty="0" smtClean="0"/>
              <a:t> in turn. Change the polling options.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Publish results but don’t need to explain how to do this</a:t>
            </a:r>
            <a:r>
              <a:rPr lang="en-AU" baseline="0" dirty="0" smtClean="0"/>
              <a:t> in this activity – we covert this in the moderator sessions.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0232-54D9-4A29-910A-03D6E3F16DB1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1" dirty="0" smtClean="0"/>
              <a:t>Tasks: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b="0" dirty="0" smtClean="0"/>
              <a:t>Ensure all participants/moderators have left</a:t>
            </a:r>
            <a:r>
              <a:rPr lang="en-AU" b="0" baseline="0" dirty="0" smtClean="0"/>
              <a:t> the room so the recording can be processed.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b="0" baseline="0" dirty="0" smtClean="0"/>
              <a:t>Ensure you have saved the Participants List and Chat if required: </a:t>
            </a:r>
            <a:r>
              <a:rPr lang="en-AU" b="0" i="1" baseline="0" dirty="0" smtClean="0"/>
              <a:t>File &gt; Save &gt; Chat …. File &gt; Save &gt; Participants List…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1" baseline="0" dirty="0" smtClean="0"/>
              <a:t>Script suggestion:</a:t>
            </a:r>
            <a:endParaRPr lang="en-AU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smtClean="0">
                <a:solidFill>
                  <a:srgbClr val="000000"/>
                </a:solidFill>
                <a:latin typeface="Arial" pitchFamily="34" charset="0"/>
              </a:rPr>
              <a:t>Please exit</a:t>
            </a:r>
            <a:r>
              <a:rPr lang="en-US" i="1" baseline="0" dirty="0" smtClean="0">
                <a:solidFill>
                  <a:srgbClr val="000000"/>
                </a:solidFill>
                <a:latin typeface="Arial" pitchFamily="34" charset="0"/>
              </a:rPr>
              <a:t> the session.</a:t>
            </a:r>
            <a:endParaRPr lang="en-AU" b="0" i="1" baseline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 i="1" baseline="0" dirty="0" smtClean="0">
                <a:solidFill>
                  <a:schemeClr val="tx1"/>
                </a:solidFill>
                <a:latin typeface="Arial" pitchFamily="34" charset="0"/>
              </a:rPr>
              <a:t>If you have any questions or need assistance please let me know via the chat window.</a:t>
            </a:r>
            <a:endParaRPr lang="en-US" b="0" i="1" baseline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FE35-EE43-4804-9D0D-340FABB539E9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7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3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39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16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37" y="79830"/>
            <a:ext cx="7886700" cy="34607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184975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208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06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2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97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83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05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24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7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F7CB-BFDC-4A05-8193-2034FF3B4D3C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B80C-04D9-46F1-AAF0-7013EE5200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7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996952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AU" sz="7200" b="1" dirty="0" smtClean="0">
                <a:solidFill>
                  <a:srgbClr val="002060"/>
                </a:solidFill>
              </a:rPr>
              <a:t>Welcome to Virtual </a:t>
            </a:r>
            <a:r>
              <a:rPr lang="en-AU" sz="7200" b="1" dirty="0" smtClean="0">
                <a:solidFill>
                  <a:srgbClr val="002060"/>
                </a:solidFill>
              </a:rPr>
              <a:t>Learning </a:t>
            </a:r>
            <a:br>
              <a:rPr lang="en-AU" sz="7200" b="1" dirty="0" smtClean="0">
                <a:solidFill>
                  <a:srgbClr val="002060"/>
                </a:solidFill>
              </a:rPr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858000" cy="1655762"/>
          </a:xfrm>
        </p:spPr>
        <p:txBody>
          <a:bodyPr>
            <a:noAutofit/>
          </a:bodyPr>
          <a:lstStyle/>
          <a:p>
            <a:r>
              <a:rPr lang="en-AU" sz="13800" dirty="0" smtClean="0">
                <a:solidFill>
                  <a:srgbClr val="0070C0"/>
                </a:solidFill>
              </a:rPr>
              <a:t>EPSS</a:t>
            </a:r>
            <a:endParaRPr lang="en-AU" sz="13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376264" cy="265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6021288"/>
            <a:ext cx="312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i="1" dirty="0" smtClean="0"/>
              <a:t>Years 3 – 6, 2020.</a:t>
            </a:r>
            <a:endParaRPr lang="en-AU" sz="3200" i="1" dirty="0"/>
          </a:p>
        </p:txBody>
      </p:sp>
    </p:spTree>
    <p:extLst>
      <p:ext uri="{BB962C8B-B14F-4D97-AF65-F5344CB8AC3E}">
        <p14:creationId xmlns:p14="http://schemas.microsoft.com/office/powerpoint/2010/main" val="31970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185" y="-43137"/>
            <a:ext cx="5915025" cy="457834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rgbClr val="002060"/>
                </a:solidFill>
              </a:rPr>
              <a:t>Laser pointer activity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03460" y="419678"/>
            <a:ext cx="6622176" cy="6458418"/>
            <a:chOff x="213946" y="419678"/>
            <a:chExt cx="8829568" cy="6458418"/>
          </a:xfrm>
        </p:grpSpPr>
        <p:grpSp>
          <p:nvGrpSpPr>
            <p:cNvPr id="8" name="Group 7"/>
            <p:cNvGrpSpPr/>
            <p:nvPr/>
          </p:nvGrpSpPr>
          <p:grpSpPr>
            <a:xfrm>
              <a:off x="213946" y="592734"/>
              <a:ext cx="3855636" cy="4240523"/>
              <a:chOff x="213946" y="592734"/>
              <a:chExt cx="3855636" cy="424052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r="88425"/>
              <a:stretch/>
            </p:blipFill>
            <p:spPr>
              <a:xfrm>
                <a:off x="213946" y="592734"/>
                <a:ext cx="743411" cy="424052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11693" t="17809" r="48966" b="72379"/>
              <a:stretch/>
            </p:blipFill>
            <p:spPr>
              <a:xfrm>
                <a:off x="957357" y="1341307"/>
                <a:ext cx="3112225" cy="512494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987501" y="419678"/>
              <a:ext cx="8056013" cy="6458418"/>
              <a:chOff x="987501" y="419678"/>
              <a:chExt cx="8056013" cy="645841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l="13597" t="30148" r="44235" b="2241"/>
              <a:stretch/>
            </p:blipFill>
            <p:spPr>
              <a:xfrm>
                <a:off x="987501" y="2671071"/>
                <a:ext cx="3973918" cy="420702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57040" t="30148" r="1" b="2241"/>
              <a:stretch/>
            </p:blipFill>
            <p:spPr>
              <a:xfrm>
                <a:off x="4883329" y="419678"/>
                <a:ext cx="4160185" cy="4323172"/>
              </a:xfrm>
              <a:prstGeom prst="rect">
                <a:avLst/>
              </a:prstGeom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047" y="5488465"/>
            <a:ext cx="66299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738" y="1"/>
            <a:ext cx="6029325" cy="406400"/>
          </a:xfrm>
        </p:spPr>
        <p:txBody>
          <a:bodyPr>
            <a:normAutofit fontScale="90000"/>
          </a:bodyPr>
          <a:lstStyle/>
          <a:p>
            <a:r>
              <a:rPr lang="en-AU" sz="2400" dirty="0"/>
              <a:t>Clip art activity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63856" y="2042147"/>
          <a:ext cx="5946114" cy="441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4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94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03121"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3121"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3121"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121"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63392" marR="63392" marT="42261" marB="42261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92586" b="90268"/>
          <a:stretch/>
        </p:blipFill>
        <p:spPr>
          <a:xfrm>
            <a:off x="1863855" y="853459"/>
            <a:ext cx="699970" cy="1025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285" y="569798"/>
            <a:ext cx="5034601" cy="130895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382" y="1878751"/>
            <a:ext cx="461012" cy="435865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80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</a:t>
            </a:r>
            <a:r>
              <a:rPr lang="en-AU" dirty="0"/>
              <a:t>ighlighter activity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44830" y="549215"/>
            <a:ext cx="6484683" cy="6169819"/>
            <a:chOff x="269106" y="549213"/>
            <a:chExt cx="8646244" cy="61698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3080" y="1399742"/>
              <a:ext cx="6359759" cy="5319290"/>
            </a:xfrm>
            <a:prstGeom prst="rect">
              <a:avLst/>
            </a:prstGeom>
            <a:ln w="38100">
              <a:solidFill>
                <a:srgbClr val="000066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982805" y="2766726"/>
              <a:ext cx="1973189" cy="2585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Audio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Emoticon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OneChannel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Panel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Polling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Selector</a:t>
              </a:r>
            </a:p>
            <a:p>
              <a:r>
                <a:rPr lang="en-A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06" y="2183197"/>
              <a:ext cx="647619" cy="37523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7084" y="549213"/>
              <a:ext cx="6448266" cy="684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3041" y="68587"/>
            <a:ext cx="5915025" cy="281586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rgbClr val="002060"/>
                </a:solidFill>
              </a:rPr>
              <a:t>Shape fill activity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1057"/>
          <a:stretch/>
        </p:blipFill>
        <p:spPr>
          <a:xfrm>
            <a:off x="1306799" y="563073"/>
            <a:ext cx="582455" cy="4502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776" t="1804" r="77776" b="85018"/>
          <a:stretch/>
        </p:blipFill>
        <p:spPr>
          <a:xfrm>
            <a:off x="1989645" y="518565"/>
            <a:ext cx="932816" cy="682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96" y="579248"/>
            <a:ext cx="1164876" cy="53210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694028" y="1224695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419948" y="2608260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933018" y="3316846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524683" y="5336394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306997" y="2943028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199874" y="4082362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720819" y="4052773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5301408" y="1111354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7031884" y="2030279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95924" y="5275576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7060971" y="5471086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</a:p>
        </p:txBody>
      </p:sp>
      <p:sp>
        <p:nvSpPr>
          <p:cNvPr id="34" name="Oval 33"/>
          <p:cNvSpPr/>
          <p:nvPr/>
        </p:nvSpPr>
        <p:spPr>
          <a:xfrm>
            <a:off x="2064965" y="1285491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</a:p>
        </p:txBody>
      </p:sp>
      <p:sp>
        <p:nvSpPr>
          <p:cNvPr id="35" name="Oval 34"/>
          <p:cNvSpPr/>
          <p:nvPr/>
        </p:nvSpPr>
        <p:spPr>
          <a:xfrm>
            <a:off x="4827711" y="4464574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4561827" y="1878749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</a:t>
            </a:r>
          </a:p>
        </p:txBody>
      </p:sp>
      <p:sp>
        <p:nvSpPr>
          <p:cNvPr id="37" name="Oval 36"/>
          <p:cNvSpPr/>
          <p:nvPr/>
        </p:nvSpPr>
        <p:spPr>
          <a:xfrm>
            <a:off x="1926428" y="5336395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8</a:t>
            </a:r>
          </a:p>
        </p:txBody>
      </p:sp>
      <p:sp>
        <p:nvSpPr>
          <p:cNvPr id="38" name="Oval 37"/>
          <p:cNvSpPr/>
          <p:nvPr/>
        </p:nvSpPr>
        <p:spPr>
          <a:xfrm>
            <a:off x="4532899" y="3241771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2867697" y="2003163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9</a:t>
            </a:r>
          </a:p>
        </p:txBody>
      </p:sp>
      <p:sp>
        <p:nvSpPr>
          <p:cNvPr id="40" name="Oval 39"/>
          <p:cNvSpPr/>
          <p:nvPr/>
        </p:nvSpPr>
        <p:spPr>
          <a:xfrm>
            <a:off x="6335019" y="4683341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9</a:t>
            </a:r>
          </a:p>
        </p:txBody>
      </p:sp>
      <p:sp>
        <p:nvSpPr>
          <p:cNvPr id="41" name="Oval 40"/>
          <p:cNvSpPr/>
          <p:nvPr/>
        </p:nvSpPr>
        <p:spPr>
          <a:xfrm>
            <a:off x="6086054" y="1722259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10</a:t>
            </a:r>
          </a:p>
        </p:txBody>
      </p:sp>
      <p:sp>
        <p:nvSpPr>
          <p:cNvPr id="42" name="Oval 41"/>
          <p:cNvSpPr/>
          <p:nvPr/>
        </p:nvSpPr>
        <p:spPr>
          <a:xfrm>
            <a:off x="3700298" y="2587366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10</a:t>
            </a:r>
          </a:p>
        </p:txBody>
      </p:sp>
      <p:sp>
        <p:nvSpPr>
          <p:cNvPr id="43" name="Oval 42"/>
          <p:cNvSpPr/>
          <p:nvPr/>
        </p:nvSpPr>
        <p:spPr>
          <a:xfrm>
            <a:off x="2023875" y="2819090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11</a:t>
            </a:r>
          </a:p>
        </p:txBody>
      </p:sp>
      <p:sp>
        <p:nvSpPr>
          <p:cNvPr id="44" name="Oval 43"/>
          <p:cNvSpPr/>
          <p:nvPr/>
        </p:nvSpPr>
        <p:spPr>
          <a:xfrm>
            <a:off x="7060970" y="3745757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11</a:t>
            </a:r>
          </a:p>
        </p:txBody>
      </p:sp>
      <p:sp>
        <p:nvSpPr>
          <p:cNvPr id="45" name="Oval 44"/>
          <p:cNvSpPr/>
          <p:nvPr/>
        </p:nvSpPr>
        <p:spPr>
          <a:xfrm>
            <a:off x="3089262" y="5174267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12</a:t>
            </a:r>
          </a:p>
        </p:txBody>
      </p:sp>
      <p:sp>
        <p:nvSpPr>
          <p:cNvPr id="46" name="Oval 45"/>
          <p:cNvSpPr/>
          <p:nvPr/>
        </p:nvSpPr>
        <p:spPr>
          <a:xfrm>
            <a:off x="5618890" y="3829029"/>
            <a:ext cx="853123" cy="1137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498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168" y="0"/>
            <a:ext cx="5915025" cy="424346"/>
          </a:xfrm>
        </p:spPr>
        <p:txBody>
          <a:bodyPr>
            <a:normAutofit fontScale="90000"/>
          </a:bodyPr>
          <a:lstStyle/>
          <a:p>
            <a:r>
              <a:rPr lang="en-AU" sz="2400" dirty="0">
                <a:solidFill>
                  <a:srgbClr val="002060"/>
                </a:solidFill>
              </a:rPr>
              <a:t>Polling activity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57093" y="1734673"/>
            <a:ext cx="6543908" cy="4985980"/>
            <a:chOff x="298152" y="1050660"/>
            <a:chExt cx="8666336" cy="5746867"/>
          </a:xfrm>
        </p:grpSpPr>
        <p:sp>
          <p:nvSpPr>
            <p:cNvPr id="7" name="Rectangle 6"/>
            <p:cNvSpPr/>
            <p:nvPr/>
          </p:nvSpPr>
          <p:spPr>
            <a:xfrm>
              <a:off x="298152" y="1050660"/>
              <a:ext cx="8666336" cy="5746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AU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What is your favourite colour?</a:t>
              </a: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endParaRPr lang="en-AU" sz="20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endParaRPr lang="en-AU" sz="14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AU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True or False … web conferencing is delivered through Skype?</a:t>
              </a: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endParaRPr lang="en-AU" sz="20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endParaRPr lang="en-AU" sz="4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endParaRPr lang="en-AU" sz="1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AU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Which flag belongs to the country you’d most like to visit?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90700" y="1857189"/>
              <a:ext cx="7953806" cy="4551040"/>
              <a:chOff x="597664" y="1857189"/>
              <a:chExt cx="7953806" cy="455104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5680" t="14792" r="24278" b="70416"/>
              <a:stretch/>
            </p:blipFill>
            <p:spPr>
              <a:xfrm>
                <a:off x="669602" y="1857189"/>
                <a:ext cx="7428928" cy="110429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4733" t="82030" r="1249" b="1170"/>
              <a:stretch/>
            </p:blipFill>
            <p:spPr>
              <a:xfrm>
                <a:off x="597664" y="5407866"/>
                <a:ext cx="7953806" cy="1000363"/>
              </a:xfrm>
              <a:prstGeom prst="rect">
                <a:avLst/>
              </a:prstGeom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452" y="441833"/>
            <a:ext cx="2004297" cy="185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994" y="4154190"/>
            <a:ext cx="2336006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994" y="1079897"/>
            <a:ext cx="1919678" cy="65477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78601" y="908722"/>
            <a:ext cx="301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exit the session …</a:t>
            </a:r>
            <a:endParaRPr lang="en-AU" sz="1600" dirty="0">
              <a:solidFill>
                <a:srgbClr val="1508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51076" y="1628802"/>
            <a:ext cx="5910318" cy="3972997"/>
            <a:chOff x="755576" y="1957903"/>
            <a:chExt cx="7880424" cy="397299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1957903"/>
              <a:ext cx="4824536" cy="3419587"/>
            </a:xfrm>
            <a:prstGeom prst="rect">
              <a:avLst/>
            </a:prstGeom>
            <a:ln w="38100">
              <a:solidFill>
                <a:srgbClr val="000066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34937" t="56741" r="1347" b="2524"/>
            <a:stretch/>
          </p:blipFill>
          <p:spPr>
            <a:xfrm>
              <a:off x="5029200" y="4330700"/>
              <a:ext cx="3606800" cy="1600200"/>
            </a:xfrm>
            <a:prstGeom prst="rect">
              <a:avLst/>
            </a:prstGeom>
            <a:ln w="38100">
              <a:solidFill>
                <a:srgbClr val="000066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305" y="2"/>
            <a:ext cx="5915025" cy="408289"/>
          </a:xfrm>
        </p:spPr>
        <p:txBody>
          <a:bodyPr>
            <a:noAutofit/>
          </a:bodyPr>
          <a:lstStyle/>
          <a:p>
            <a:r>
              <a:rPr lang="en-AU" sz="2200" dirty="0">
                <a:solidFill>
                  <a:schemeClr val="accent5">
                    <a:lumMod val="50000"/>
                  </a:schemeClr>
                </a:solidFill>
              </a:rPr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2480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900" b="1" dirty="0" smtClean="0">
                <a:solidFill>
                  <a:srgbClr val="002060"/>
                </a:solidFill>
              </a:rPr>
              <a:t>Audio </a:t>
            </a:r>
            <a:r>
              <a:rPr lang="en-AU" sz="4900" b="1" dirty="0" smtClean="0">
                <a:solidFill>
                  <a:srgbClr val="002060"/>
                </a:solidFill>
              </a:rPr>
              <a:t>Testing: </a:t>
            </a:r>
            <a:br>
              <a:rPr lang="en-AU" sz="4900" b="1" dirty="0" smtClean="0">
                <a:solidFill>
                  <a:srgbClr val="002060"/>
                </a:solidFill>
              </a:rPr>
            </a:br>
            <a:r>
              <a:rPr lang="en-AU" sz="2400" b="1" dirty="0" smtClean="0">
                <a:solidFill>
                  <a:srgbClr val="002060"/>
                </a:solidFill>
              </a:rPr>
              <a:t>locate the control panel at the top left hand corner of your virtual classroom:</a:t>
            </a:r>
            <a:endParaRPr lang="en-AU" sz="2400" b="1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2230991" cy="431971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2127626"/>
            <a:ext cx="625167" cy="575155"/>
          </a:xfrm>
          <a:prstGeom prst="rect">
            <a:avLst/>
          </a:prstGeom>
          <a:ln w="19050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311887" y="4509120"/>
            <a:ext cx="2732484" cy="1639490"/>
            <a:chOff x="3320374" y="5"/>
            <a:chExt cx="2732484" cy="1639490"/>
          </a:xfrm>
        </p:grpSpPr>
        <p:sp>
          <p:nvSpPr>
            <p:cNvPr id="29" name="Rectangle 28"/>
            <p:cNvSpPr/>
            <p:nvPr/>
          </p:nvSpPr>
          <p:spPr>
            <a:xfrm>
              <a:off x="3320374" y="5"/>
              <a:ext cx="2732484" cy="163949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3320374" y="5"/>
              <a:ext cx="2732484" cy="1639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 smtClean="0"/>
                <a:t/>
              </a:r>
              <a:br>
                <a:rPr lang="en-AU" sz="1700" kern="1200" dirty="0" smtClean="0"/>
              </a:br>
              <a:endParaRPr lang="en-AU" sz="1700" kern="1200" dirty="0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2843809" y="1700808"/>
            <a:ext cx="2625658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75358" y="1491874"/>
            <a:ext cx="2521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Select the microphone icon in the Audio and Video panel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4283968" y="332955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Next, select the correct headset from the drop down list (below)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56176" y="3652722"/>
            <a:ext cx="0" cy="78990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89455" y="4509120"/>
            <a:ext cx="1103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If your headset does not appear, select </a:t>
            </a:r>
            <a:r>
              <a:rPr lang="en-AU" b="1" i="1" dirty="0" smtClean="0"/>
              <a:t>Refresh</a:t>
            </a:r>
          </a:p>
          <a:p>
            <a:endParaRPr lang="en-AU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940152" y="5157192"/>
            <a:ext cx="1728192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2060"/>
                </a:solidFill>
              </a:rPr>
              <a:t>Audio Testing continued:</a:t>
            </a:r>
            <a:endParaRPr lang="en-AU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425807"/>
            <a:ext cx="7723691" cy="5099538"/>
            <a:chOff x="260280" y="2526170"/>
            <a:chExt cx="8506014" cy="4156765"/>
          </a:xfrm>
        </p:grpSpPr>
        <p:sp>
          <p:nvSpPr>
            <p:cNvPr id="17" name="Rectangle 16"/>
            <p:cNvSpPr/>
            <p:nvPr/>
          </p:nvSpPr>
          <p:spPr>
            <a:xfrm>
              <a:off x="260280" y="4892331"/>
              <a:ext cx="4680333" cy="1428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fontAlgn="base" hangingPunct="0"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AU" sz="14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 the microphone and speaker sliders.</a:t>
              </a:r>
            </a:p>
            <a:p>
              <a:pPr marL="285750" indent="-285750" eaLnBrk="0" fontAlgn="base" hangingPunct="0"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A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eaLnBrk="0" fontAlgn="base" hangingPunct="0"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AU" sz="14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 speaker volume.</a:t>
              </a:r>
            </a:p>
            <a:p>
              <a:pPr marL="285750" indent="-285750" eaLnBrk="0" fontAlgn="base" hangingPunct="0"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AU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eaLnBrk="0" fontAlgn="base" hangingPunct="0"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AU" sz="14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 mute off. </a:t>
              </a:r>
              <a:endParaRPr lang="en-A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69979" y="2526170"/>
              <a:ext cx="5996315" cy="4156765"/>
              <a:chOff x="2769979" y="2526170"/>
              <a:chExt cx="5996315" cy="415676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451119" y="2628283"/>
                <a:ext cx="1315175" cy="3952537"/>
                <a:chOff x="6858005" y="2479897"/>
                <a:chExt cx="1085714" cy="326293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858005" y="5390446"/>
                  <a:ext cx="1085714" cy="35238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499"/>
                <a:stretch/>
              </p:blipFill>
              <p:spPr>
                <a:xfrm>
                  <a:off x="7014859" y="2479897"/>
                  <a:ext cx="772006" cy="2885714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0121" y="2526170"/>
                <a:ext cx="2188700" cy="415676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cxnSp>
            <p:nvCxnSpPr>
              <p:cNvPr id="25" name="Elbow Connector 24"/>
              <p:cNvCxnSpPr/>
              <p:nvPr/>
            </p:nvCxnSpPr>
            <p:spPr>
              <a:xfrm flipV="1">
                <a:off x="4034118" y="4248637"/>
                <a:ext cx="876002" cy="852282"/>
              </a:xfrm>
              <a:prstGeom prst="bentConnector3">
                <a:avLst>
                  <a:gd name="adj1" fmla="val 31579"/>
                </a:avLst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flipV="1">
                <a:off x="2769979" y="4041633"/>
                <a:ext cx="5158346" cy="1480513"/>
              </a:xfrm>
              <a:prstGeom prst="bentConnector3">
                <a:avLst>
                  <a:gd name="adj1" fmla="val 88408"/>
                </a:avLst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1250991" y="6109938"/>
              <a:ext cx="2112678" cy="572997"/>
              <a:chOff x="1250991" y="6109938"/>
              <a:chExt cx="2112678" cy="57299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5398" y="6109938"/>
                <a:ext cx="538271" cy="572997"/>
              </a:xfrm>
              <a:prstGeom prst="rect">
                <a:avLst/>
              </a:prstGeom>
              <a:ln w="19050">
                <a:solidFill>
                  <a:srgbClr val="000066"/>
                </a:solidFill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0991" y="6109938"/>
                <a:ext cx="507513" cy="572997"/>
              </a:xfrm>
              <a:prstGeom prst="rect">
                <a:avLst/>
              </a:prstGeom>
              <a:ln w="19050">
                <a:solidFill>
                  <a:srgbClr val="000066"/>
                </a:solidFill>
              </a:ln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>
                <a:off x="2044007" y="6396352"/>
                <a:ext cx="556439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777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910959"/>
            <a:ext cx="2361905" cy="44857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51920" y="1995701"/>
            <a:ext cx="40952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ea typeface="Osaka" charset="-128"/>
              </a:rPr>
              <a:t>Click the </a:t>
            </a: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  <a:ea typeface="Osaka" charset="-128"/>
              </a:rPr>
              <a:t>Talk button </a:t>
            </a:r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  <a:ea typeface="Osaka" charset="-128"/>
              </a:rPr>
              <a:t>to turn your microphone on and off.</a:t>
            </a:r>
          </a:p>
          <a:p>
            <a:pPr algn="ctr" eaLnBrk="1" hangingPunct="1"/>
            <a:endParaRPr lang="en-AU" sz="1600" dirty="0"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635896" y="4953923"/>
            <a:ext cx="3676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</a:rPr>
              <a:t>The </a:t>
            </a:r>
            <a:r>
              <a:rPr lang="en-A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microphone icon </a:t>
            </a:r>
            <a:r>
              <a:rPr lang="en-AU" sz="1600" dirty="0">
                <a:solidFill>
                  <a:srgbClr val="002060"/>
                </a:solidFill>
                <a:latin typeface="Arial" panose="020B0604020202020204" pitchFamily="34" charset="0"/>
              </a:rPr>
              <a:t>near your name indicates your microphone is 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5523"/>
            <a:ext cx="2019300" cy="5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21235657">
            <a:off x="1817494" y="2513533"/>
            <a:ext cx="2954590" cy="483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Left Arrow 8"/>
          <p:cNvSpPr/>
          <p:nvPr/>
        </p:nvSpPr>
        <p:spPr>
          <a:xfrm rot="21383470">
            <a:off x="2781531" y="4879417"/>
            <a:ext cx="10518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02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2361905" cy="44857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21643"/>
            <a:ext cx="2800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/>
          <p:nvPr/>
        </p:nvCxnSpPr>
        <p:spPr>
          <a:xfrm rot="10800000" flipV="1">
            <a:off x="1259632" y="1340768"/>
            <a:ext cx="3960440" cy="3384376"/>
          </a:xfrm>
          <a:prstGeom prst="bentConnector3">
            <a:avLst>
              <a:gd name="adj1" fmla="val 112443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21526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5292080" y="1340768"/>
            <a:ext cx="72008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8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2361905" cy="44857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9357"/>
            <a:ext cx="2800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/>
          <p:nvPr/>
        </p:nvCxnSpPr>
        <p:spPr>
          <a:xfrm rot="5400000">
            <a:off x="1390861" y="1171269"/>
            <a:ext cx="2990598" cy="2965024"/>
          </a:xfrm>
          <a:prstGeom prst="bentConnector3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64" y="3933056"/>
            <a:ext cx="2609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endCxn id="4098" idx="0"/>
          </p:cNvCxnSpPr>
          <p:nvPr/>
        </p:nvCxnSpPr>
        <p:spPr>
          <a:xfrm>
            <a:off x="4427984" y="1158482"/>
            <a:ext cx="1416505" cy="27745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2361905" cy="44857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99" y="806186"/>
            <a:ext cx="2800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lbow Connector 9"/>
          <p:cNvCxnSpPr/>
          <p:nvPr/>
        </p:nvCxnSpPr>
        <p:spPr>
          <a:xfrm rot="10800000" flipV="1">
            <a:off x="1727680" y="1444962"/>
            <a:ext cx="4428496" cy="2732178"/>
          </a:xfrm>
          <a:prstGeom prst="bentConnector3">
            <a:avLst>
              <a:gd name="adj1" fmla="val 51173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6176" y="1425311"/>
            <a:ext cx="0" cy="236373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89" y="3789040"/>
            <a:ext cx="2219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2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80728"/>
            <a:ext cx="2361905" cy="44857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2800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49986"/>
            <a:ext cx="2209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442364" y="1196752"/>
            <a:ext cx="1844" cy="123472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2195736" y="1311820"/>
            <a:ext cx="3985220" cy="2765251"/>
          </a:xfrm>
          <a:prstGeom prst="bentConnector3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4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425"/>
          <a:stretch/>
        </p:blipFill>
        <p:spPr>
          <a:xfrm>
            <a:off x="1259632" y="764704"/>
            <a:ext cx="793442" cy="45259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3413348" cy="48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67744" y="2204864"/>
            <a:ext cx="1008112" cy="0"/>
          </a:xfrm>
          <a:prstGeom prst="straightConnector1">
            <a:avLst/>
          </a:prstGeom>
          <a:ln w="57150">
            <a:solidFill>
              <a:srgbClr val="EB1B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7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9E04B4F96C7241B7022630A23403B3" ma:contentTypeVersion="12" ma:contentTypeDescription="Create a new document." ma:contentTypeScope="" ma:versionID="5f7173a3bb2bf9eeeda191b404c84fde">
  <xsd:schema xmlns:xsd="http://www.w3.org/2001/XMLSchema" xmlns:xs="http://www.w3.org/2001/XMLSchema" xmlns:p="http://schemas.microsoft.com/office/2006/metadata/properties" xmlns:ns1="http://schemas.microsoft.com/sharepoint/v3" xmlns:ns2="e7f9439d-49bb-43cf-b390-4a0bd96037ff" targetNamespace="http://schemas.microsoft.com/office/2006/metadata/properties" ma:root="true" ma:fieldsID="48c9aca746748abb8fde9dafa1602d05" ns1:_="" ns2:_="">
    <xsd:import namespace="http://schemas.microsoft.com/sharepoint/v3"/>
    <xsd:import namespace="e7f9439d-49bb-43cf-b390-4a0bd96037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9439d-49bb-43cf-b390-4a0bd96037ff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Owner xmlns="e7f9439d-49bb-43cf-b390-4a0bd96037ff">
      <UserInfo>
        <DisplayName>MCMURTRIE, Wayne</DisplayName>
        <AccountId>24</AccountId>
        <AccountType/>
      </UserInfo>
    </PPContentOwner>
    <PPContentAuthor xmlns="e7f9439d-49bb-43cf-b390-4a0bd96037ff">
      <UserInfo>
        <DisplayName>MCMURTRIE, Wayne</DisplayName>
        <AccountId>24</AccountId>
        <AccountType/>
      </UserInfo>
    </PPContentAuthor>
    <PPModeratedDate xmlns="e7f9439d-49bb-43cf-b390-4a0bd96037ff">2020-03-27T02:47:06+00:00</PPModeratedDate>
    <PPLastReviewedDate xmlns="e7f9439d-49bb-43cf-b390-4a0bd96037ff">2022-06-14T01:56:09+00:00</PPLastReviewedDate>
    <PPSubmittedDate xmlns="e7f9439d-49bb-43cf-b390-4a0bd96037ff">2020-03-27T02:46:58+00:00</PPSubmittedDate>
    <PPReviewDate xmlns="e7f9439d-49bb-43cf-b390-4a0bd96037ff">2021-03-26T14:00:00+00:00</PPReviewDate>
    <PPModeratedBy xmlns="e7f9439d-49bb-43cf-b390-4a0bd96037ff">
      <UserInfo>
        <DisplayName>MCMURTRIE, Wayne</DisplayName>
        <AccountId>24</AccountId>
        <AccountType/>
      </UserInfo>
    </PPModeratedBy>
    <PPPublishedNotificationAddresses xmlns="e7f9439d-49bb-43cf-b390-4a0bd96037ff" xsi:nil="true"/>
    <PublishingExpirationDate xmlns="http://schemas.microsoft.com/sharepoint/v3" xsi:nil="true"/>
    <PPReferenceNumber xmlns="e7f9439d-49bb-43cf-b390-4a0bd96037ff" xsi:nil="true"/>
    <PublishingStartDate xmlns="http://schemas.microsoft.com/sharepoint/v3" xsi:nil="true"/>
    <PPLastReviewedBy xmlns="e7f9439d-49bb-43cf-b390-4a0bd96037ff">
      <UserInfo>
        <DisplayName>MCMURTRIE, Wayne</DisplayName>
        <AccountId>24</AccountId>
        <AccountType/>
      </UserInfo>
    </PPLastReviewedBy>
    <PPContentApprover xmlns="e7f9439d-49bb-43cf-b390-4a0bd96037ff">
      <UserInfo>
        <DisplayName>MCMURTRIE, Wayne</DisplayName>
        <AccountId>24</AccountId>
        <AccountType/>
      </UserInfo>
    </PPContentApprover>
    <PPSubmittedBy xmlns="e7f9439d-49bb-43cf-b390-4a0bd96037ff">
      <UserInfo>
        <DisplayName>MCMURTRIE, Wayne</DisplayName>
        <AccountId>24</AccountId>
        <AccountType/>
      </UserInfo>
    </PPSubmittedBy>
  </documentManagement>
</p:properties>
</file>

<file path=customXml/itemProps1.xml><?xml version="1.0" encoding="utf-8"?>
<ds:datastoreItem xmlns:ds="http://schemas.openxmlformats.org/officeDocument/2006/customXml" ds:itemID="{EAEFAA03-729B-4271-9EA9-1663F7441D90}"/>
</file>

<file path=customXml/itemProps2.xml><?xml version="1.0" encoding="utf-8"?>
<ds:datastoreItem xmlns:ds="http://schemas.openxmlformats.org/officeDocument/2006/customXml" ds:itemID="{CCDDFAB6-8F2B-42F4-A393-AE65073FFDCE}"/>
</file>

<file path=customXml/itemProps3.xml><?xml version="1.0" encoding="utf-8"?>
<ds:datastoreItem xmlns:ds="http://schemas.openxmlformats.org/officeDocument/2006/customXml" ds:itemID="{555471ED-8CA5-4E49-809B-DADE7AD6A101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461</Words>
  <Application>Microsoft Office PowerPoint</Application>
  <PresentationFormat>On-screen Show (4:3)</PresentationFormat>
  <Paragraphs>115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 Virtual Learning  </vt:lpstr>
      <vt:lpstr>Audio Testing:  locate the control panel at the top left hand corner of your virtual classroom:</vt:lpstr>
      <vt:lpstr>Audio Testing continued: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Laser pointer activity</vt:lpstr>
      <vt:lpstr>Clip art activity</vt:lpstr>
      <vt:lpstr>Highlighter activity</vt:lpstr>
      <vt:lpstr>Shape fill activity</vt:lpstr>
      <vt:lpstr>Polling activity</vt:lpstr>
      <vt:lpstr>Thank you for your participation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Virtual Learning. 2020</dc:title>
  <dc:creator>Mark</dc:creator>
  <cp:lastModifiedBy>Mark</cp:lastModifiedBy>
  <cp:revision>13</cp:revision>
  <dcterms:created xsi:type="dcterms:W3CDTF">2020-03-26T08:32:54Z</dcterms:created>
  <dcterms:modified xsi:type="dcterms:W3CDTF">2020-03-26T09:59:10Z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0x010100F49E04B4F96C7241B7022630A23403B3</vt:lpwstr>
  </property>
</Properties>
</file>